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21"/>
  </p:notesMasterIdLst>
  <p:sldIdLst>
    <p:sldId id="256" r:id="rId2"/>
    <p:sldId id="257" r:id="rId3"/>
    <p:sldId id="265" r:id="rId4"/>
    <p:sldId id="266" r:id="rId5"/>
    <p:sldId id="267" r:id="rId6"/>
    <p:sldId id="268" r:id="rId7"/>
    <p:sldId id="264" r:id="rId8"/>
    <p:sldId id="258" r:id="rId9"/>
    <p:sldId id="270" r:id="rId10"/>
    <p:sldId id="269" r:id="rId11"/>
    <p:sldId id="271" r:id="rId12"/>
    <p:sldId id="272" r:id="rId13"/>
    <p:sldId id="273" r:id="rId14"/>
    <p:sldId id="275" r:id="rId15"/>
    <p:sldId id="276" r:id="rId16"/>
    <p:sldId id="277" r:id="rId17"/>
    <p:sldId id="259" r:id="rId18"/>
    <p:sldId id="263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88942-FA6A-481D-B8EC-4DA11AB45517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056FF-2744-47F5-8EFC-FCE32BED1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3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056FF-2744-47F5-8EFC-FCE32BED18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9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28623"/>
      </p:ext>
    </p:extLst>
  </p:cSld>
  <p:clrMapOvr>
    <a:masterClrMapping/>
  </p:clrMapOvr>
  <p:transition spd="slow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94102"/>
      </p:ext>
    </p:extLst>
  </p:cSld>
  <p:clrMapOvr>
    <a:masterClrMapping/>
  </p:clrMapOvr>
  <p:transition spd="slow">
    <p:circl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5760128"/>
      </p:ext>
    </p:extLst>
  </p:cSld>
  <p:clrMapOvr>
    <a:masterClrMapping/>
  </p:clrMapOvr>
  <p:transition spd="slow">
    <p:circl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19944"/>
      </p:ext>
    </p:extLst>
  </p:cSld>
  <p:clrMapOvr>
    <a:masterClrMapping/>
  </p:clrMapOvr>
  <p:transition spd="slow">
    <p:circl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8487148"/>
      </p:ext>
    </p:extLst>
  </p:cSld>
  <p:clrMapOvr>
    <a:masterClrMapping/>
  </p:clrMapOvr>
  <p:transition spd="slow">
    <p:circl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38878"/>
      </p:ext>
    </p:extLst>
  </p:cSld>
  <p:clrMapOvr>
    <a:masterClrMapping/>
  </p:clrMapOvr>
  <p:transition spd="slow">
    <p:circl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96129"/>
      </p:ext>
    </p:extLst>
  </p:cSld>
  <p:clrMapOvr>
    <a:masterClrMapping/>
  </p:clrMapOvr>
  <p:transition spd="slow">
    <p:circl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75361"/>
      </p:ext>
    </p:extLst>
  </p:cSld>
  <p:clrMapOvr>
    <a:masterClrMapping/>
  </p:clrMapOvr>
  <p:transition spd="slow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71664"/>
      </p:ext>
    </p:extLst>
  </p:cSld>
  <p:clrMapOvr>
    <a:masterClrMapping/>
  </p:clrMapOvr>
  <p:transition spd="slow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56392"/>
      </p:ext>
    </p:extLst>
  </p:cSld>
  <p:clrMapOvr>
    <a:masterClrMapping/>
  </p:clrMapOvr>
  <p:transition spd="slow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52091"/>
      </p:ext>
    </p:extLst>
  </p:cSld>
  <p:clrMapOvr>
    <a:masterClrMapping/>
  </p:clrMapOvr>
  <p:transition spd="slow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84542"/>
      </p:ext>
    </p:extLst>
  </p:cSld>
  <p:clrMapOvr>
    <a:masterClrMapping/>
  </p:clrMapOvr>
  <p:transition spd="slow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84556"/>
      </p:ext>
    </p:extLst>
  </p:cSld>
  <p:clrMapOvr>
    <a:masterClrMapping/>
  </p:clrMapOvr>
  <p:transition spd="slow"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3264"/>
      </p:ext>
    </p:extLst>
  </p:cSld>
  <p:clrMapOvr>
    <a:masterClrMapping/>
  </p:clrMapOvr>
  <p:transition spd="slow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57157"/>
      </p:ext>
    </p:extLst>
  </p:cSld>
  <p:clrMapOvr>
    <a:masterClrMapping/>
  </p:clrMapOvr>
  <p:transition spd="slow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68788"/>
      </p:ext>
    </p:extLst>
  </p:cSld>
  <p:clrMapOvr>
    <a:masterClrMapping/>
  </p:clrMapOvr>
  <p:transition spd="slow">
    <p:circl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05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transition spd="slow">
    <p:circl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7A72C801-8D25-9AC4-E5FF-BF069524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1" t="5652" b="18870"/>
          <a:stretch>
            <a:fillRect/>
          </a:stretch>
        </p:blipFill>
        <p:spPr>
          <a:xfrm>
            <a:off x="-31266" y="8477"/>
            <a:ext cx="12191999" cy="6857990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C4083E7-7DB9-4FC5-B464-F3D93B8D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A31F45F-754F-4DE9-BB47-376D852F1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2562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7EB943-755E-4000-849C-70B9070C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0E865-DD2F-4731-8827-462D0810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926CA434-D0D7-4D87-925F-AADDDC58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21F9B9F-EF9D-471D-8682-32FC29FF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3E64CAB-A26E-41D9-BDF3-C2126B5E8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DE138-1F8A-223D-1E7F-E6C805592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Autofit/>
          </a:bodyPr>
          <a:lstStyle/>
          <a:p>
            <a:pPr rtl="1">
              <a:lnSpc>
                <a:spcPct val="90000"/>
              </a:lnSpc>
            </a:pPr>
            <a:r>
              <a:rPr lang="fa-IR" dirty="0">
                <a:latin typeface="A Iranian Sans" panose="01000500000000020002" pitchFamily="2" charset="-78"/>
                <a:cs typeface="B Titr" panose="00000700000000000000" pitchFamily="2" charset="-78"/>
              </a:rPr>
              <a:t>اتوماسیون اداری داروغه </a:t>
            </a:r>
            <a:br>
              <a:rPr lang="fa-IR" dirty="0">
                <a:latin typeface="A Iranian Sans" panose="01000500000000020002" pitchFamily="2" charset="-78"/>
                <a:cs typeface="B Titr" panose="00000700000000000000" pitchFamily="2" charset="-78"/>
              </a:rPr>
            </a:br>
            <a:endParaRPr lang="en-US" dirty="0">
              <a:latin typeface="A Iranian Sans" panose="01000500000000020002" pitchFamily="2" charset="-78"/>
              <a:cs typeface="B Tit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65063-FF5D-8513-DF06-32075B586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5682" y="4050832"/>
            <a:ext cx="4878319" cy="1096899"/>
          </a:xfrm>
        </p:spPr>
        <p:txBody>
          <a:bodyPr>
            <a:noAutofit/>
          </a:bodyPr>
          <a:lstStyle/>
          <a:p>
            <a:pPr rtl="1"/>
            <a:r>
              <a:rPr lang="fa-IR" sz="2400" spc="0" dirty="0">
                <a:solidFill>
                  <a:schemeClr val="tx1"/>
                </a:solidFill>
                <a:cs typeface="B Nazanin" panose="00000400000000000000" pitchFamily="2" charset="-78"/>
              </a:rPr>
              <a:t>تیم مروارید :</a:t>
            </a:r>
            <a:br>
              <a:rPr lang="fa-IR" sz="2400" spc="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sz="2400" spc="0" dirty="0">
                <a:solidFill>
                  <a:schemeClr val="tx1"/>
                </a:solidFill>
                <a:cs typeface="B Nazanin" panose="00000400000000000000" pitchFamily="2" charset="-78"/>
              </a:rPr>
              <a:t>حسنعلی نجاتی ، رضا ابوالحسنی ، محمد سلیمانی علیرضا منفرد</a:t>
            </a:r>
            <a:endParaRPr lang="en-US" sz="2400" spc="0" dirty="0">
              <a:solidFill>
                <a:schemeClr val="tx1"/>
              </a:solidFill>
              <a:latin typeface="A Iranian Sans" panose="01000500000000020002" pitchFamily="2" charset="-78"/>
              <a:cs typeface="B Nazanin" panose="00000400000000000000" pitchFamily="2" charset="-78"/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B514DF98-6EAD-4CC5-A489-A860CF56A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4D87FD0-176F-488F-BAD6-5CB75827C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92534681-4F90-4D14-B32A-6C2FB37C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F846794-611C-4DF8-A443-7C27A11C2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5146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6000" dirty="0">
                <a:solidFill>
                  <a:schemeClr val="tx1"/>
                </a:solidFill>
                <a:cs typeface="B Titr" panose="00000700000000000000" pitchFamily="2" charset="-78"/>
              </a:rPr>
              <a:t>قابلیت های سامانه داروغه</a:t>
            </a:r>
            <a:endParaRPr lang="en-US" sz="60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هر کارمند</a:t>
            </a:r>
            <a:r>
              <a:rPr lang="fa-IR" sz="2400" u="sng" dirty="0">
                <a:cs typeface="B Nazanin" panose="00000400000000000000" pitchFamily="2" charset="-78"/>
              </a:rPr>
              <a:t> یک حساب </a:t>
            </a:r>
            <a:r>
              <a:rPr lang="fa-IR" sz="2400" dirty="0">
                <a:cs typeface="B Nazanin" panose="00000400000000000000" pitchFamily="2" charset="-78"/>
              </a:rPr>
              <a:t>داشته باشه، و هر روز ساعت های کاریش رو ثبت کنه.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حقوق بر اساس </a:t>
            </a:r>
            <a:r>
              <a:rPr lang="fa-IR" sz="2400" b="1" dirty="0">
                <a:cs typeface="B Nazanin" panose="00000400000000000000" pitchFamily="2" charset="-78"/>
              </a:rPr>
              <a:t>میزان کار </a:t>
            </a:r>
            <a:r>
              <a:rPr lang="fa-IR" sz="2400" dirty="0">
                <a:cs typeface="B Nazanin" panose="00000400000000000000" pitchFamily="2" charset="-78"/>
              </a:rPr>
              <a:t>محاسبه بشه.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نیروی بالادستی هر کارمند بتواند میزان کار را </a:t>
            </a:r>
            <a:r>
              <a:rPr lang="fa-IR" sz="2400" b="1" dirty="0">
                <a:cs typeface="B Nazanin" panose="00000400000000000000" pitchFamily="2" charset="-78"/>
              </a:rPr>
              <a:t>تایید</a:t>
            </a:r>
            <a:r>
              <a:rPr lang="fa-IR" sz="2400" dirty="0">
                <a:cs typeface="B Nazanin" panose="00000400000000000000" pitchFamily="2" charset="-78"/>
              </a:rPr>
              <a:t> کند.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درخواست های مرخصی ثبت و در ادامه تایید یا رد </a:t>
            </a:r>
            <a:r>
              <a:rPr lang="fa-IR" sz="2400" dirty="0" err="1">
                <a:cs typeface="B Nazanin" panose="00000400000000000000" pitchFamily="2" charset="-78"/>
              </a:rPr>
              <a:t>بشن</a:t>
            </a:r>
            <a:r>
              <a:rPr lang="fa-IR" sz="2400" dirty="0">
                <a:cs typeface="B Nazanin" panose="00000400000000000000" pitchFamily="2" charset="-78"/>
              </a:rPr>
              <a:t>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مانده حساب اصلی شرکت ثبت بشه.</a:t>
            </a:r>
          </a:p>
          <a:p>
            <a:pPr algn="r" rtl="1"/>
            <a:r>
              <a:rPr lang="ar-SA" sz="2400" dirty="0">
                <a:cs typeface="B Nazanin" panose="00000400000000000000" pitchFamily="2" charset="-78"/>
              </a:rPr>
              <a:t>تراکنش خالی ممنوع! (موضوع و مقصد حتماً ثبت شود)</a:t>
            </a:r>
            <a:r>
              <a:rPr lang="fa-IR" sz="2400" dirty="0">
                <a:cs typeface="B Nazanin" panose="00000400000000000000" pitchFamily="2" charset="-78"/>
              </a:rPr>
              <a:t>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امکان گزارش گیری مالی و منابع انسانی وجود داشته باشه.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بره سر کوچه نون هم بگیره!</a:t>
            </a:r>
          </a:p>
          <a:p>
            <a:pPr algn="r" rtl="1"/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92219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39502" y="2925850"/>
            <a:ext cx="8432339" cy="1006300"/>
          </a:xfrm>
        </p:spPr>
        <p:txBody>
          <a:bodyPr/>
          <a:lstStyle/>
          <a:p>
            <a:r>
              <a:rPr lang="fa-IR" dirty="0">
                <a:solidFill>
                  <a:schemeClr val="tx1"/>
                </a:solidFill>
                <a:cs typeface="B Titr" panose="00000700000000000000" pitchFamily="2" charset="-78"/>
              </a:rPr>
              <a:t>تا به حال </a:t>
            </a:r>
            <a:r>
              <a:rPr lang="fa-IR" sz="6000" dirty="0">
                <a:solidFill>
                  <a:schemeClr val="tx1"/>
                </a:solidFill>
                <a:cs typeface="B Titr" panose="00000700000000000000" pitchFamily="2" charset="-78"/>
              </a:rPr>
              <a:t>فقط</a:t>
            </a:r>
            <a:r>
              <a:rPr lang="fa-IR" dirty="0">
                <a:solidFill>
                  <a:schemeClr val="tx1"/>
                </a:solidFill>
                <a:cs typeface="B Titr" panose="00000700000000000000" pitchFamily="2" charset="-78"/>
              </a:rPr>
              <a:t> به فکر شما رسیده؟</a:t>
            </a:r>
            <a:endParaRPr lang="en-US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123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7334" y="352320"/>
            <a:ext cx="8596668" cy="1320800"/>
          </a:xfrm>
        </p:spPr>
        <p:txBody>
          <a:bodyPr>
            <a:normAutofit/>
          </a:bodyPr>
          <a:lstStyle/>
          <a:p>
            <a:pPr algn="r" rtl="1"/>
            <a:r>
              <a:rPr lang="fa-IR" sz="5400" dirty="0">
                <a:solidFill>
                  <a:schemeClr val="tx1"/>
                </a:solidFill>
                <a:cs typeface="B Titr" panose="00000700000000000000" pitchFamily="2" charset="-78"/>
              </a:rPr>
              <a:t>تحلیل رقبا </a:t>
            </a:r>
            <a:endParaRPr lang="en-US" sz="54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7334" y="1264402"/>
            <a:ext cx="8596668" cy="388077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800" dirty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سامانه ی داروغه از هر نظر از رقبای خود </a:t>
            </a:r>
            <a:r>
              <a:rPr lang="fa-IR" sz="2800" u="sng" dirty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ضعیفتر</a:t>
            </a:r>
            <a:r>
              <a:rPr lang="fa-IR" sz="2800" dirty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 است! به جز در </a:t>
            </a:r>
            <a:r>
              <a:rPr lang="fa-IR" sz="2800" b="1" dirty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قیمت</a:t>
            </a:r>
          </a:p>
          <a:p>
            <a:pPr algn="r" rtl="1">
              <a:buFont typeface="Wingdings" panose="05000000000000000000" pitchFamily="2" charset="2"/>
              <a:buChar char="ü"/>
            </a:pPr>
            <a:r>
              <a:rPr lang="fa-IR" sz="2800" dirty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مهم ترین ویژگی رقابتی ما، قیمت پایین و جمع و جور و کاستوم بودن برای کاربر نهایی است</a:t>
            </a:r>
            <a:r>
              <a:rPr lang="fa-IR" sz="2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81" y="2827136"/>
            <a:ext cx="2507759" cy="18115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75" y="2827136"/>
            <a:ext cx="2576278" cy="1811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80" y="4736456"/>
            <a:ext cx="2507759" cy="178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374" y="4927601"/>
            <a:ext cx="2630457" cy="159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22630" y="2993391"/>
            <a:ext cx="8453121" cy="871218"/>
          </a:xfrm>
        </p:spPr>
        <p:txBody>
          <a:bodyPr/>
          <a:lstStyle/>
          <a:p>
            <a:pPr algn="ctr"/>
            <a:r>
              <a:rPr lang="fa-IR" sz="6000" dirty="0">
                <a:solidFill>
                  <a:schemeClr val="tx1"/>
                </a:solidFill>
                <a:cs typeface="B Titr" panose="00000700000000000000" pitchFamily="2" charset="-78"/>
              </a:rPr>
              <a:t>پس چه کسی استفاده میکنه؟؟!!</a:t>
            </a:r>
            <a:endParaRPr lang="en-US" sz="60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181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400" dirty="0">
                <a:solidFill>
                  <a:schemeClr val="tx1"/>
                </a:solidFill>
                <a:cs typeface="B Titr" panose="00000700000000000000" pitchFamily="2" charset="-78"/>
              </a:rPr>
              <a:t>مخاطبین اصلی ما</a:t>
            </a:r>
            <a:endParaRPr lang="en-US" sz="44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77" y="2936033"/>
            <a:ext cx="2378558" cy="23785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38" y="2992016"/>
            <a:ext cx="2265394" cy="2265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677334" y="149036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Wingdings 3" charset="2"/>
              <a:buNone/>
            </a:pPr>
            <a:r>
              <a:rPr lang="fa-IR" sz="2400" dirty="0">
                <a:cs typeface="B Nazanin" panose="00000400000000000000" pitchFamily="2" charset="-78"/>
              </a:rPr>
              <a:t>داروغه یک ابزار داخلی برای استودیو مروارید است</a:t>
            </a:r>
          </a:p>
          <a:p>
            <a:pPr marL="0" indent="0" algn="r" rtl="1">
              <a:buFont typeface="Wingdings 3" charset="2"/>
              <a:buNone/>
            </a:pPr>
            <a:r>
              <a:rPr lang="fa-IR" sz="2400" dirty="0">
                <a:cs typeface="B Nazanin" panose="00000400000000000000" pitchFamily="2" charset="-78"/>
              </a:rPr>
              <a:t>همچنین به صورت </a:t>
            </a:r>
            <a:r>
              <a:rPr lang="fa-IR" sz="2400" b="1" u="sng" dirty="0">
                <a:cs typeface="B Nazanin" panose="00000400000000000000" pitchFamily="2" charset="-78"/>
              </a:rPr>
              <a:t>متن باز </a:t>
            </a:r>
            <a:r>
              <a:rPr lang="fa-IR" sz="2400" dirty="0">
                <a:cs typeface="B Nazanin" panose="00000400000000000000" pitchFamily="2" charset="-78"/>
              </a:rPr>
              <a:t>منتشر خواهد شد و تیم های استارتاپی دیگر نیز میتوانند از آن استفاده کنند.</a:t>
            </a:r>
          </a:p>
        </p:txBody>
      </p:sp>
    </p:spTree>
    <p:extLst>
      <p:ext uri="{BB962C8B-B14F-4D97-AF65-F5344CB8AC3E}">
        <p14:creationId xmlns:p14="http://schemas.microsoft.com/office/powerpoint/2010/main" val="1705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5813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a-IR" sz="4800" dirty="0">
                <a:solidFill>
                  <a:schemeClr val="tx1"/>
                </a:solidFill>
                <a:cs typeface="B Titr" panose="00000700000000000000" pitchFamily="2" charset="-78"/>
              </a:rPr>
              <a:t>بررسی نحوه کسب درآمد</a:t>
            </a:r>
            <a:endParaRPr lang="en-US" sz="4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921" y="854303"/>
            <a:ext cx="593019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400" dirty="0">
                <a:solidFill>
                  <a:schemeClr val="tx1"/>
                </a:solidFill>
                <a:cs typeface="B Titr" panose="00000700000000000000" pitchFamily="2" charset="-78"/>
              </a:rPr>
              <a:t>صرفه ی اقتصادی محصول</a:t>
            </a:r>
            <a:endParaRPr lang="en-US" sz="44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77334" y="149036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Wingdings 3" charset="2"/>
              <a:buNone/>
            </a:pPr>
            <a:r>
              <a:rPr lang="fa-IR" sz="2400" dirty="0">
                <a:cs typeface="B Nazanin" panose="00000400000000000000" pitchFamily="2" charset="-78"/>
              </a:rPr>
              <a:t>کف هزینه اتوماسیون های اداری بالای </a:t>
            </a:r>
            <a:r>
              <a:rPr lang="fa-IR" sz="2800" b="1" dirty="0">
                <a:cs typeface="B Nazanin" panose="00000400000000000000" pitchFamily="2" charset="-78"/>
              </a:rPr>
              <a:t>یک میلیارد </a:t>
            </a:r>
            <a:r>
              <a:rPr lang="fa-IR" sz="2400" dirty="0">
                <a:cs typeface="B Nazanin" panose="00000400000000000000" pitchFamily="2" charset="-78"/>
              </a:rPr>
              <a:t>است. در نتیجه، تولید آن در استودیو </a:t>
            </a:r>
            <a:r>
              <a:rPr lang="fa-IR" sz="2800" b="1" dirty="0">
                <a:cs typeface="B Nazanin" panose="00000400000000000000" pitchFamily="2" charset="-78"/>
              </a:rPr>
              <a:t>بصرفه تر </a:t>
            </a:r>
            <a:r>
              <a:rPr lang="fa-IR" sz="2400" dirty="0">
                <a:cs typeface="B Nazanin" panose="00000400000000000000" pitchFamily="2" charset="-78"/>
              </a:rPr>
              <a:t>خواهد بود.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6000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7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19FE-03C2-AFAB-6B75-9BF2F4A2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311" y="609600"/>
            <a:ext cx="5401691" cy="1320800"/>
          </a:xfrm>
        </p:spPr>
        <p:txBody>
          <a:bodyPr>
            <a:normAutofit/>
          </a:bodyPr>
          <a:lstStyle/>
          <a:p>
            <a:pPr algn="justLow" rtl="1"/>
            <a:r>
              <a:rPr lang="fa-IR" sz="4000" dirty="0">
                <a:solidFill>
                  <a:schemeClr val="tx1"/>
                </a:solidFill>
                <a:cs typeface="B Titr" panose="00000700000000000000" pitchFamily="2" charset="-78"/>
              </a:rPr>
              <a:t>تکنولوژی های مورد استفاده</a:t>
            </a:r>
            <a:endParaRPr lang="en-US" sz="40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pic>
        <p:nvPicPr>
          <p:cNvPr id="6" name="Content Placeholder 5" descr="A cartoon elephant with a tail&#10;&#10;AI-generated content may be incorrect.">
            <a:extLst>
              <a:ext uri="{FF2B5EF4-FFF2-40B4-BE49-F238E27FC236}">
                <a16:creationId xmlns:a16="http://schemas.microsoft.com/office/drawing/2014/main" id="{987A45FE-2398-56F3-D7D5-34AB08A1A3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1723">
            <a:off x="2566235" y="1103546"/>
            <a:ext cx="2612152" cy="261215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06C49-6667-33CD-19CA-7B3F7F8C6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3171" y="1541096"/>
            <a:ext cx="4670831" cy="3880773"/>
          </a:xfrm>
        </p:spPr>
        <p:txBody>
          <a:bodyPr/>
          <a:lstStyle/>
          <a:p>
            <a:pPr lvl="0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زبان </a:t>
            </a:r>
            <a:r>
              <a:rPr lang="en-US" dirty="0">
                <a:cs typeface="B Nazanin" panose="00000400000000000000" pitchFamily="2" charset="-78"/>
              </a:rPr>
              <a:t>PHP</a:t>
            </a:r>
            <a:r>
              <a:rPr lang="fa-IR" sz="2000" dirty="0">
                <a:cs typeface="B Nazanin" panose="00000400000000000000" pitchFamily="2" charset="-78"/>
              </a:rPr>
              <a:t> برای توسعه بک اند (لاراول)</a:t>
            </a:r>
            <a:endParaRPr lang="en-US" sz="2000" dirty="0">
              <a:cs typeface="B Nazanin" panose="00000400000000000000" pitchFamily="2" charset="-78"/>
            </a:endParaRPr>
          </a:p>
          <a:p>
            <a:pPr lvl="0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زبان های </a:t>
            </a:r>
            <a:r>
              <a:rPr lang="en-US" dirty="0">
                <a:cs typeface="B Nazanin" panose="00000400000000000000" pitchFamily="2" charset="-78"/>
              </a:rPr>
              <a:t>CSS,JS,HTML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برای توسعه فرانت اند</a:t>
            </a:r>
            <a:endParaRPr lang="en-US" sz="2000" dirty="0">
              <a:cs typeface="B Nazanin" panose="00000400000000000000" pitchFamily="2" charset="-78"/>
            </a:endParaRPr>
          </a:p>
          <a:p>
            <a:pPr lvl="0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تسلط افراد تیم به گیت و گیت هاب</a:t>
            </a:r>
            <a:endParaRPr lang="en-US" sz="2000" dirty="0">
              <a:cs typeface="B Nazanin" panose="00000400000000000000" pitchFamily="2" charset="-78"/>
            </a:endParaRPr>
          </a:p>
          <a:p>
            <a:pPr algn="r" rt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FB5C8-5386-6A9D-48DE-1EECA4887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9486">
            <a:off x="-954423" y="1799743"/>
            <a:ext cx="4708924" cy="2351132"/>
          </a:xfrm>
          <a:prstGeom prst="rect">
            <a:avLst/>
          </a:prstGeom>
        </p:spPr>
      </p:pic>
      <p:pic>
        <p:nvPicPr>
          <p:cNvPr id="12" name="Picture 11" descr="A yellow and black logo&#10;&#10;AI-generated content may be incorrect.">
            <a:extLst>
              <a:ext uri="{FF2B5EF4-FFF2-40B4-BE49-F238E27FC236}">
                <a16:creationId xmlns:a16="http://schemas.microsoft.com/office/drawing/2014/main" id="{1A64282D-5CDC-1817-51B9-C5386861EB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29" y="4265052"/>
            <a:ext cx="5050573" cy="18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7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28C2-0AD1-07F5-3DDB-DBAB8672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50384" cy="1320800"/>
          </a:xfrm>
        </p:spPr>
        <p:txBody>
          <a:bodyPr/>
          <a:lstStyle/>
          <a:p>
            <a:pPr algn="r" rtl="1"/>
            <a:r>
              <a:rPr lang="fa-IR" dirty="0">
                <a:solidFill>
                  <a:schemeClr val="tx1"/>
                </a:solidFill>
                <a:cs typeface="B Titr" panose="00000700000000000000" pitchFamily="2" charset="-78"/>
              </a:rPr>
              <a:t>زمان بندی و مراحل توسعه محصول</a:t>
            </a:r>
            <a:endParaRPr lang="en-US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174369"/>
              </p:ext>
            </p:extLst>
          </p:nvPr>
        </p:nvGraphicFramePr>
        <p:xfrm>
          <a:off x="677863" y="2160588"/>
          <a:ext cx="9150384" cy="1884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982">
                  <a:extLst>
                    <a:ext uri="{9D8B030D-6E8A-4147-A177-3AD203B41FA5}">
                      <a16:colId xmlns:a16="http://schemas.microsoft.com/office/drawing/2014/main" val="3396731521"/>
                    </a:ext>
                  </a:extLst>
                </a:gridCol>
                <a:gridCol w="2313210">
                  <a:extLst>
                    <a:ext uri="{9D8B030D-6E8A-4147-A177-3AD203B41FA5}">
                      <a16:colId xmlns:a16="http://schemas.microsoft.com/office/drawing/2014/main" val="3762553345"/>
                    </a:ext>
                  </a:extLst>
                </a:gridCol>
                <a:gridCol w="2287596">
                  <a:extLst>
                    <a:ext uri="{9D8B030D-6E8A-4147-A177-3AD203B41FA5}">
                      <a16:colId xmlns:a16="http://schemas.microsoft.com/office/drawing/2014/main" val="122748249"/>
                    </a:ext>
                  </a:extLst>
                </a:gridCol>
                <a:gridCol w="2287596">
                  <a:extLst>
                    <a:ext uri="{9D8B030D-6E8A-4147-A177-3AD203B41FA5}">
                      <a16:colId xmlns:a16="http://schemas.microsoft.com/office/drawing/2014/main" val="1703896179"/>
                    </a:ext>
                  </a:extLst>
                </a:gridCol>
              </a:tblGrid>
              <a:tr h="831428">
                <a:tc>
                  <a:txBody>
                    <a:bodyPr/>
                    <a:lstStyle/>
                    <a:p>
                      <a:pPr algn="ctr"/>
                      <a:r>
                        <a:rPr lang="fa-IR" dirty="0"/>
                        <a:t> </a:t>
                      </a:r>
                      <a:r>
                        <a:rPr lang="fa-IR" sz="2400" dirty="0">
                          <a:solidFill>
                            <a:schemeClr val="tx2">
                              <a:lumMod val="10000"/>
                            </a:schemeClr>
                          </a:solidFill>
                          <a:cs typeface="B Nazanin" panose="00000400000000000000" pitchFamily="2" charset="-78"/>
                        </a:rPr>
                        <a:t>لانچ نهایی</a:t>
                      </a:r>
                      <a:r>
                        <a:rPr lang="fa-IR" sz="2400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  <a:cs typeface="B Nazanin" panose="00000400000000000000" pitchFamily="2" charset="-78"/>
                        </a:rPr>
                        <a:t> + آنبردینگ</a:t>
                      </a:r>
                      <a:endParaRPr lang="en-US" dirty="0">
                        <a:solidFill>
                          <a:schemeClr val="tx2">
                            <a:lumMod val="10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800" dirty="0">
                          <a:solidFill>
                            <a:schemeClr val="tx2">
                              <a:lumMod val="10000"/>
                            </a:schemeClr>
                          </a:solidFill>
                          <a:cs typeface="B Nazanin" panose="00000400000000000000" pitchFamily="2" charset="-78"/>
                        </a:rPr>
                        <a:t>تست 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  <a:p>
                      <a:pPr algn="ctr"/>
                      <a:r>
                        <a:rPr lang="fa-IR" sz="2800" dirty="0">
                          <a:solidFill>
                            <a:schemeClr val="tx2">
                              <a:lumMod val="10000"/>
                            </a:schemeClr>
                          </a:solidFill>
                          <a:cs typeface="B Nazanin" panose="00000400000000000000" pitchFamily="2" charset="-78"/>
                        </a:rPr>
                        <a:t>(سافت لانچ)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>
                          <a:solidFill>
                            <a:schemeClr val="tx2">
                              <a:lumMod val="10000"/>
                            </a:schemeClr>
                          </a:solidFill>
                          <a:cs typeface="B Nazanin" panose="00000400000000000000" pitchFamily="2" charset="-78"/>
                        </a:rPr>
                        <a:t>توسعه</a:t>
                      </a:r>
                    </a:p>
                    <a:p>
                      <a:pPr algn="ctr"/>
                      <a:r>
                        <a:rPr lang="fa-IR" sz="2400" dirty="0">
                          <a:solidFill>
                            <a:schemeClr val="tx2">
                              <a:lumMod val="10000"/>
                            </a:schemeClr>
                          </a:solidFill>
                          <a:cs typeface="B Nazanin" panose="00000400000000000000" pitchFamily="2" charset="-78"/>
                        </a:rPr>
                        <a:t> محصول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cs typeface="B Nazanin" panose="00000400000000000000" pitchFamily="2" charset="-78"/>
                        </a:rPr>
                        <a:t>مجموع زمان </a:t>
                      </a:r>
                    </a:p>
                    <a:p>
                      <a:pPr algn="ctr"/>
                      <a:r>
                        <a:rPr lang="fa-IR" sz="2400" b="1" u="none" dirty="0">
                          <a:solidFill>
                            <a:schemeClr val="tx2">
                              <a:lumMod val="10000"/>
                            </a:schemeClr>
                          </a:solidFill>
                          <a:cs typeface="B Nazanin" panose="00000400000000000000" pitchFamily="2" charset="-78"/>
                        </a:rPr>
                        <a:t>توسعه </a:t>
                      </a:r>
                      <a:endParaRPr lang="en-US" sz="2400" b="1" u="none" dirty="0">
                        <a:solidFill>
                          <a:schemeClr val="tx2">
                            <a:lumMod val="10000"/>
                          </a:schemeClr>
                        </a:solidFill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664918"/>
                  </a:ext>
                </a:extLst>
              </a:tr>
              <a:tr h="939353">
                <a:tc>
                  <a:txBody>
                    <a:bodyPr/>
                    <a:lstStyle/>
                    <a:p>
                      <a:pPr algn="ctr"/>
                      <a:r>
                        <a:rPr lang="fa-IR" sz="3600" dirty="0">
                          <a:cs typeface="B Nazanin" panose="00000400000000000000" pitchFamily="2" charset="-78"/>
                        </a:rPr>
                        <a:t>1 ماه</a:t>
                      </a:r>
                      <a:endParaRPr lang="en-US" sz="3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dirty="0">
                          <a:cs typeface="B Nazanin" panose="00000400000000000000" pitchFamily="2" charset="-78"/>
                        </a:rPr>
                        <a:t>1 ماه</a:t>
                      </a:r>
                      <a:endParaRPr lang="en-US" sz="3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dirty="0">
                          <a:cs typeface="B Nazanin" panose="00000400000000000000" pitchFamily="2" charset="-78"/>
                        </a:rPr>
                        <a:t>2</a:t>
                      </a:r>
                      <a:r>
                        <a:rPr lang="fa-IR" sz="3600" baseline="0" dirty="0">
                          <a:cs typeface="B Nazanin" panose="00000400000000000000" pitchFamily="2" charset="-78"/>
                        </a:rPr>
                        <a:t> ماه</a:t>
                      </a:r>
                      <a:endParaRPr lang="en-US" sz="3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4000" dirty="0">
                          <a:cs typeface="B Nazanin" panose="00000400000000000000" pitchFamily="2" charset="-78"/>
                        </a:rPr>
                        <a:t>4 ماه</a:t>
                      </a:r>
                      <a:endParaRPr lang="en-US" sz="40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07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13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3382-1076-B084-17ED-DE94921D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999" y="2768600"/>
            <a:ext cx="2416002" cy="1320800"/>
          </a:xfrm>
        </p:spPr>
        <p:txBody>
          <a:bodyPr>
            <a:normAutofit/>
          </a:bodyPr>
          <a:lstStyle/>
          <a:p>
            <a:r>
              <a:rPr lang="fa-IR" sz="6600" dirty="0">
                <a:solidFill>
                  <a:schemeClr val="tx1"/>
                </a:solidFill>
                <a:cs typeface="B Titr" panose="00000700000000000000" pitchFamily="2" charset="-78"/>
              </a:rPr>
              <a:t>با تشکر</a:t>
            </a:r>
            <a:endParaRPr lang="en-US" sz="66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647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60F5-7575-5E41-9C7E-B4FD06EA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622" y="1548245"/>
            <a:ext cx="8738755" cy="1880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Low" rtl="1">
              <a:lnSpc>
                <a:spcPct val="90000"/>
              </a:lnSpc>
            </a:pPr>
            <a:r>
              <a:rPr lang="fa-IR" sz="4800" dirty="0">
                <a:solidFill>
                  <a:schemeClr val="tx1"/>
                </a:solidFill>
                <a:cs typeface="B Titr" panose="00000700000000000000" pitchFamily="2" charset="-78"/>
              </a:rPr>
              <a:t>چقدر پول تو حساب شرکت مونده؟؟</a:t>
            </a:r>
            <a:endParaRPr lang="en-US" sz="48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421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60F5-7575-5E41-9C7E-B4FD06EA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532" y="3035983"/>
            <a:ext cx="7766936" cy="78603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justLow" rtl="1">
              <a:lnSpc>
                <a:spcPct val="90000"/>
              </a:lnSpc>
            </a:pPr>
            <a:r>
              <a:rPr lang="fa-IR" sz="6000" dirty="0">
                <a:solidFill>
                  <a:schemeClr val="tx1"/>
                </a:solidFill>
                <a:cs typeface="B Titr" panose="00000700000000000000" pitchFamily="2" charset="-78"/>
              </a:rPr>
              <a:t>پول ها کجا هزینه میشه؟</a:t>
            </a:r>
            <a:endParaRPr lang="en-US" sz="60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4752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60F5-7575-5E41-9C7E-B4FD06EA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532" y="3035983"/>
            <a:ext cx="7766936" cy="78603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justLow" rtl="1">
              <a:lnSpc>
                <a:spcPct val="90000"/>
              </a:lnSpc>
            </a:pPr>
            <a:r>
              <a:rPr lang="fa-IR" sz="5400" dirty="0">
                <a:solidFill>
                  <a:schemeClr val="tx1"/>
                </a:solidFill>
                <a:cs typeface="B Titr" panose="00000700000000000000" pitchFamily="2" charset="-78"/>
              </a:rPr>
              <a:t>حقوق </a:t>
            </a:r>
            <a:r>
              <a:rPr lang="fa-IR" sz="5400" dirty="0" err="1">
                <a:solidFill>
                  <a:schemeClr val="tx1"/>
                </a:solidFill>
                <a:cs typeface="B Titr" panose="00000700000000000000" pitchFamily="2" charset="-78"/>
              </a:rPr>
              <a:t>کارمندها</a:t>
            </a:r>
            <a:r>
              <a:rPr lang="fa-IR" sz="5400" dirty="0">
                <a:solidFill>
                  <a:schemeClr val="tx1"/>
                </a:solidFill>
                <a:cs typeface="B Titr" panose="00000700000000000000" pitchFamily="2" charset="-78"/>
              </a:rPr>
              <a:t> چقدر میشه؟</a:t>
            </a:r>
            <a:endParaRPr lang="en-US" sz="54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42600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60F5-7575-5E41-9C7E-B4FD06EA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532" y="2116459"/>
            <a:ext cx="7766936" cy="26250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rtl="1">
              <a:lnSpc>
                <a:spcPct val="90000"/>
              </a:lnSpc>
            </a:pPr>
            <a:r>
              <a:rPr lang="fa-IR" b="1" dirty="0" err="1">
                <a:solidFill>
                  <a:schemeClr val="tx1"/>
                </a:solidFill>
                <a:cs typeface="B Nazanin" panose="00000400000000000000" pitchFamily="2" charset="-78"/>
              </a:rPr>
              <a:t>کارمندها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چند روز و ساعت کار کردن؟</a:t>
            </a:r>
            <a:b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چقدر وام دستشان هست؟</a:t>
            </a:r>
            <a:b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چقدر بدهکار یا طلب کار هستیم به هر نفر؟</a:t>
            </a:r>
            <a:b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هر نفر چقدر مرخصی داره؟</a:t>
            </a:r>
            <a:b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و...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025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60F5-7575-5E41-9C7E-B4FD06EA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470" y="831271"/>
            <a:ext cx="7766936" cy="9104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rtl="1">
              <a:lnSpc>
                <a:spcPct val="90000"/>
              </a:lnSpc>
            </a:pPr>
            <a:r>
              <a:rPr lang="fa-IR" sz="3200" dirty="0">
                <a:solidFill>
                  <a:schemeClr val="tx1"/>
                </a:solidFill>
                <a:cs typeface="B Nazanin" panose="00000400000000000000" pitchFamily="2" charset="-78"/>
              </a:rPr>
              <a:t>محاسبه اینها به صورت دستی کار سخت و گیج کننده ای هستش!</a:t>
            </a:r>
            <a:endParaRPr lang="en-US" sz="3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04" y="2254121"/>
            <a:ext cx="4572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9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a-IR" sz="9600" dirty="0">
                <a:solidFill>
                  <a:schemeClr val="tx1"/>
                </a:solidFill>
                <a:cs typeface="B Titr" panose="00000700000000000000" pitchFamily="2" charset="-78"/>
              </a:rPr>
              <a:t>راه حل چیه؟</a:t>
            </a:r>
            <a:endParaRPr lang="en-US" sz="96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555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B16-FF1E-3420-D257-DB9670C5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06582"/>
            <a:ext cx="8596668" cy="8936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1">
              <a:lnSpc>
                <a:spcPct val="90000"/>
              </a:lnSpc>
            </a:pPr>
            <a:r>
              <a:rPr lang="fa-IR" sz="3000" dirty="0">
                <a:solidFill>
                  <a:schemeClr val="tx1"/>
                </a:solidFill>
                <a:cs typeface="B Nazanin" panose="00000400000000000000" pitchFamily="2" charset="-78"/>
              </a:rPr>
              <a:t>اتوماسیون مدیریت مالی و منابع انسانی داروغه!</a:t>
            </a:r>
            <a:endParaRPr lang="en-US" sz="3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520F1E-20ED-D9B2-9867-14CF04B7B6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39" y="1983942"/>
            <a:ext cx="6724657" cy="3881437"/>
          </a:xfrm>
        </p:spPr>
      </p:pic>
    </p:spTree>
    <p:extLst>
      <p:ext uri="{BB962C8B-B14F-4D97-AF65-F5344CB8AC3E}">
        <p14:creationId xmlns:p14="http://schemas.microsoft.com/office/powerpoint/2010/main" val="1191379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714294"/>
            <a:ext cx="11762509" cy="1096899"/>
          </a:xfrm>
        </p:spPr>
        <p:txBody>
          <a:bodyPr/>
          <a:lstStyle/>
          <a:p>
            <a:pPr algn="ctr"/>
            <a:r>
              <a:rPr lang="fa-IR" sz="8000" dirty="0">
                <a:solidFill>
                  <a:schemeClr val="tx1"/>
                </a:solidFill>
                <a:cs typeface="B Titr" panose="00000700000000000000" pitchFamily="2" charset="-78"/>
              </a:rPr>
              <a:t>اینی که گفتی چکار میکنه؟</a:t>
            </a:r>
            <a:endParaRPr lang="en-US" sz="80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636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795</TotalTime>
  <Words>371</Words>
  <Application>Microsoft Office PowerPoint</Application>
  <PresentationFormat>Widescreen</PresentationFormat>
  <Paragraphs>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 Iranian Sans</vt:lpstr>
      <vt:lpstr>Aptos</vt:lpstr>
      <vt:lpstr>Arial</vt:lpstr>
      <vt:lpstr>B Nazanin</vt:lpstr>
      <vt:lpstr>B Titr</vt:lpstr>
      <vt:lpstr>Trebuchet MS</vt:lpstr>
      <vt:lpstr>Wingdings</vt:lpstr>
      <vt:lpstr>Wingdings 3</vt:lpstr>
      <vt:lpstr>Facet</vt:lpstr>
      <vt:lpstr>اتوماسیون اداری داروغه  </vt:lpstr>
      <vt:lpstr>چقدر پول تو حساب شرکت مونده؟؟</vt:lpstr>
      <vt:lpstr>پول ها کجا هزینه میشه؟</vt:lpstr>
      <vt:lpstr>حقوق کارمندها چقدر میشه؟</vt:lpstr>
      <vt:lpstr>کارمندها چند روز و ساعت کار کردن؟ چقدر وام دستشان هست؟ چقدر بدهکار یا طلب کار هستیم به هر نفر؟ هر نفر چقدر مرخصی داره؟ و...</vt:lpstr>
      <vt:lpstr>محاسبه اینها به صورت دستی کار سخت و گیج کننده ای هستش!</vt:lpstr>
      <vt:lpstr>راه حل چیه؟</vt:lpstr>
      <vt:lpstr>اتوماسیون مدیریت مالی و منابع انسانی داروغه!</vt:lpstr>
      <vt:lpstr>اینی که گفتی چکار میکنه؟</vt:lpstr>
      <vt:lpstr>قابلیت های سامانه داروغه</vt:lpstr>
      <vt:lpstr>تا به حال فقط به فکر شما رسیده؟</vt:lpstr>
      <vt:lpstr>تحلیل رقبا </vt:lpstr>
      <vt:lpstr>پس چه کسی استفاده میکنه؟؟!!</vt:lpstr>
      <vt:lpstr>مخاطبین اصلی ما</vt:lpstr>
      <vt:lpstr>بررسی نحوه کسب درآمد</vt:lpstr>
      <vt:lpstr>صرفه ی اقتصادی محصول</vt:lpstr>
      <vt:lpstr>تکنولوژی های مورد استفاده</vt:lpstr>
      <vt:lpstr>زمان بندی و مراحل توسعه محصول</vt:lpstr>
      <vt:lpstr>با تشکر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داروغه  سامانه مدیریت استودیو</dc:title>
  <dc:creator>alireza monfared</dc:creator>
  <cp:lastModifiedBy>alireza monfared</cp:lastModifiedBy>
  <cp:revision>14</cp:revision>
  <dcterms:created xsi:type="dcterms:W3CDTF">2025-10-01T11:21:45Z</dcterms:created>
  <dcterms:modified xsi:type="dcterms:W3CDTF">2025-10-07T05:54:02Z</dcterms:modified>
</cp:coreProperties>
</file>